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9813"/>
  <p:embeddedFontLst>
    <p:embeddedFont>
      <p:font typeface="League Spartan" panose="020B0604020202020204" charset="0"/>
      <p:regular r:id="rId4"/>
    </p:embeddedFont>
    <p:embeddedFont>
      <p:font typeface="Open Sans" panose="020B0606030504020204" pitchFamily="34" charset="0"/>
      <p:regular r:id="rId5"/>
      <p:bold r:id="rId6"/>
      <p:italic r:id="rId7"/>
      <p:boldItalic r:id="rId8"/>
    </p:embeddedFont>
    <p:embeddedFont>
      <p:font typeface="Open Sans Bold" panose="020B0806030504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64B968-9635-48C4-BFF8-5A9295410AAB}" v="3" dt="2026-05-06T10:03:13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9" d="100"/>
          <a:sy n="69" d="100"/>
        </p:scale>
        <p:origin x="1544" y="-20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si, Stefania" userId="282b5109-831c-4d82-bcd4-c6315c9cfb43" providerId="ADAL" clId="{41361791-BE9E-4147-BADA-1E87E88F7C2E}"/>
    <pc:docChg chg="undo custSel modSld">
      <pc:chgData name="Tisi, Stefania" userId="282b5109-831c-4d82-bcd4-c6315c9cfb43" providerId="ADAL" clId="{41361791-BE9E-4147-BADA-1E87E88F7C2E}" dt="2026-05-12T07:51:29.693" v="148" actId="20577"/>
      <pc:docMkLst>
        <pc:docMk/>
      </pc:docMkLst>
      <pc:sldChg chg="modSp mod">
        <pc:chgData name="Tisi, Stefania" userId="282b5109-831c-4d82-bcd4-c6315c9cfb43" providerId="ADAL" clId="{41361791-BE9E-4147-BADA-1E87E88F7C2E}" dt="2026-05-12T07:51:05.248" v="146" actId="20577"/>
        <pc:sldMkLst>
          <pc:docMk/>
          <pc:sldMk cId="0" sldId="256"/>
        </pc:sldMkLst>
        <pc:spChg chg="mod">
          <ac:chgData name="Tisi, Stefania" userId="282b5109-831c-4d82-bcd4-c6315c9cfb43" providerId="ADAL" clId="{41361791-BE9E-4147-BADA-1E87E88F7C2E}" dt="2026-05-12T07:38:46.813" v="131" actId="20577"/>
          <ac:spMkLst>
            <pc:docMk/>
            <pc:sldMk cId="0" sldId="256"/>
            <ac:spMk id="27" creationId="{0C9EC198-7DD6-1C82-41A3-64EAB27B9831}"/>
          </ac:spMkLst>
        </pc:spChg>
        <pc:spChg chg="mod">
          <ac:chgData name="Tisi, Stefania" userId="282b5109-831c-4d82-bcd4-c6315c9cfb43" providerId="ADAL" clId="{41361791-BE9E-4147-BADA-1E87E88F7C2E}" dt="2026-05-12T07:51:05.248" v="146" actId="20577"/>
          <ac:spMkLst>
            <pc:docMk/>
            <pc:sldMk cId="0" sldId="256"/>
            <ac:spMk id="31" creationId="{00000000-0000-0000-0000-000000000000}"/>
          </ac:spMkLst>
        </pc:spChg>
      </pc:sldChg>
      <pc:sldChg chg="modSp mod">
        <pc:chgData name="Tisi, Stefania" userId="282b5109-831c-4d82-bcd4-c6315c9cfb43" providerId="ADAL" clId="{41361791-BE9E-4147-BADA-1E87E88F7C2E}" dt="2026-05-12T07:51:29.693" v="148" actId="20577"/>
        <pc:sldMkLst>
          <pc:docMk/>
          <pc:sldMk cId="0" sldId="257"/>
        </pc:sldMkLst>
        <pc:spChg chg="mod">
          <ac:chgData name="Tisi, Stefania" userId="282b5109-831c-4d82-bcd4-c6315c9cfb43" providerId="ADAL" clId="{41361791-BE9E-4147-BADA-1E87E88F7C2E}" dt="2026-05-12T07:51:29.693" v="148" actId="20577"/>
          <ac:spMkLst>
            <pc:docMk/>
            <pc:sldMk cId="0" sldId="257"/>
            <ac:spMk id="36" creationId="{00000000-0000-0000-0000-000000000000}"/>
          </ac:spMkLst>
        </pc:spChg>
        <pc:spChg chg="mod">
          <ac:chgData name="Tisi, Stefania" userId="282b5109-831c-4d82-bcd4-c6315c9cfb43" providerId="ADAL" clId="{41361791-BE9E-4147-BADA-1E87E88F7C2E}" dt="2026-05-12T07:38:55.367" v="133" actId="20577"/>
          <ac:spMkLst>
            <pc:docMk/>
            <pc:sldMk cId="0" sldId="257"/>
            <ac:spMk id="39" creationId="{00000000-0000-0000-0000-000000000000}"/>
          </ac:spMkLst>
        </pc:spChg>
        <pc:spChg chg="mod">
          <ac:chgData name="Tisi, Stefania" userId="282b5109-831c-4d82-bcd4-c6315c9cfb43" providerId="ADAL" clId="{41361791-BE9E-4147-BADA-1E87E88F7C2E}" dt="2026-05-06T10:04:04.859" v="75" actId="20577"/>
          <ac:spMkLst>
            <pc:docMk/>
            <pc:sldMk cId="0" sldId="257"/>
            <ac:spMk id="4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jp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292100"/>
            <a:ext cx="7683303" cy="11052324"/>
          </a:xfrm>
          <a:custGeom>
            <a:avLst/>
            <a:gdLst/>
            <a:ahLst/>
            <a:cxnLst/>
            <a:rect l="l" t="t" r="r" b="b"/>
            <a:pathLst>
              <a:path w="7683303" h="11052324">
                <a:moveTo>
                  <a:pt x="0" y="0"/>
                </a:moveTo>
                <a:lnTo>
                  <a:pt x="7683303" y="0"/>
                </a:lnTo>
                <a:lnTo>
                  <a:pt x="7683303" y="11052324"/>
                </a:lnTo>
                <a:lnTo>
                  <a:pt x="0" y="110523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4" name="Freeform 4"/>
          <p:cNvSpPr/>
          <p:nvPr/>
        </p:nvSpPr>
        <p:spPr>
          <a:xfrm>
            <a:off x="3411986" y="683908"/>
            <a:ext cx="4140000" cy="5166127"/>
          </a:xfrm>
          <a:custGeom>
            <a:avLst/>
            <a:gdLst/>
            <a:ahLst/>
            <a:cxnLst/>
            <a:rect l="l" t="t" r="r" b="b"/>
            <a:pathLst>
              <a:path w="5501005" h="8552561">
                <a:moveTo>
                  <a:pt x="0" y="0"/>
                </a:moveTo>
                <a:lnTo>
                  <a:pt x="1469009" y="8552561"/>
                </a:lnTo>
                <a:lnTo>
                  <a:pt x="5501005" y="8552561"/>
                </a:lnTo>
                <a:lnTo>
                  <a:pt x="5501005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Freeform 5"/>
          <p:cNvSpPr/>
          <p:nvPr/>
        </p:nvSpPr>
        <p:spPr>
          <a:xfrm>
            <a:off x="-577634" y="3413779"/>
            <a:ext cx="8197434" cy="7492470"/>
          </a:xfrm>
          <a:custGeom>
            <a:avLst/>
            <a:gdLst/>
            <a:ahLst/>
            <a:cxnLst/>
            <a:rect l="l" t="t" r="r" b="b"/>
            <a:pathLst>
              <a:path w="8197434" h="7492470">
                <a:moveTo>
                  <a:pt x="0" y="0"/>
                </a:moveTo>
                <a:lnTo>
                  <a:pt x="8197434" y="0"/>
                </a:lnTo>
                <a:lnTo>
                  <a:pt x="8197434" y="7492470"/>
                </a:lnTo>
                <a:lnTo>
                  <a:pt x="0" y="74924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6421643" y="9791280"/>
            <a:ext cx="1134339" cy="850240"/>
          </a:xfrm>
          <a:custGeom>
            <a:avLst/>
            <a:gdLst/>
            <a:ahLst/>
            <a:cxnLst/>
            <a:rect l="l" t="t" r="r" b="b"/>
            <a:pathLst>
              <a:path w="1370409" h="1113463">
                <a:moveTo>
                  <a:pt x="0" y="0"/>
                </a:moveTo>
                <a:lnTo>
                  <a:pt x="1370410" y="0"/>
                </a:lnTo>
                <a:lnTo>
                  <a:pt x="1370410" y="1113463"/>
                </a:lnTo>
                <a:lnTo>
                  <a:pt x="0" y="1113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61532" y="5305539"/>
            <a:ext cx="924563" cy="924563"/>
          </a:xfrm>
          <a:custGeom>
            <a:avLst/>
            <a:gdLst/>
            <a:ahLst/>
            <a:cxnLst/>
            <a:rect l="l" t="t" r="r" b="b"/>
            <a:pathLst>
              <a:path w="924563" h="924563">
                <a:moveTo>
                  <a:pt x="0" y="0"/>
                </a:moveTo>
                <a:lnTo>
                  <a:pt x="924563" y="0"/>
                </a:lnTo>
                <a:lnTo>
                  <a:pt x="924563" y="924563"/>
                </a:lnTo>
                <a:lnTo>
                  <a:pt x="0" y="9245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222548" y="8361512"/>
            <a:ext cx="345243" cy="290684"/>
            <a:chOff x="0" y="0"/>
            <a:chExt cx="345250" cy="290678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218186" cy="163703"/>
            </a:xfrm>
            <a:custGeom>
              <a:avLst/>
              <a:gdLst/>
              <a:ahLst/>
              <a:cxnLst/>
              <a:rect l="l" t="t" r="r" b="b"/>
              <a:pathLst>
                <a:path w="218186" h="163703">
                  <a:moveTo>
                    <a:pt x="54610" y="0"/>
                  </a:moveTo>
                  <a:lnTo>
                    <a:pt x="0" y="163703"/>
                  </a:lnTo>
                  <a:lnTo>
                    <a:pt x="163703" y="163703"/>
                  </a:lnTo>
                  <a:lnTo>
                    <a:pt x="218186" y="0"/>
                  </a:lnTo>
                  <a:close/>
                </a:path>
              </a:pathLst>
            </a:custGeom>
            <a:solidFill>
              <a:srgbClr val="E77C22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4135" y="63500"/>
              <a:ext cx="217424" cy="161798"/>
            </a:xfrm>
            <a:custGeom>
              <a:avLst/>
              <a:gdLst/>
              <a:ahLst/>
              <a:cxnLst/>
              <a:rect l="l" t="t" r="r" b="b"/>
              <a:pathLst>
                <a:path w="217424" h="161798">
                  <a:moveTo>
                    <a:pt x="191135" y="19050"/>
                  </a:moveTo>
                  <a:lnTo>
                    <a:pt x="149225" y="144526"/>
                  </a:lnTo>
                  <a:lnTo>
                    <a:pt x="25781" y="144526"/>
                  </a:lnTo>
                  <a:lnTo>
                    <a:pt x="67691" y="19050"/>
                  </a:lnTo>
                  <a:close/>
                  <a:moveTo>
                    <a:pt x="53975" y="0"/>
                  </a:moveTo>
                  <a:lnTo>
                    <a:pt x="0" y="161798"/>
                  </a:lnTo>
                  <a:lnTo>
                    <a:pt x="163576" y="161798"/>
                  </a:lnTo>
                  <a:lnTo>
                    <a:pt x="217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3260" y="8611019"/>
            <a:ext cx="316478" cy="1059542"/>
          </a:xfrm>
          <a:custGeom>
            <a:avLst/>
            <a:gdLst/>
            <a:ahLst/>
            <a:cxnLst/>
            <a:rect l="l" t="t" r="r" b="b"/>
            <a:pathLst>
              <a:path w="316478" h="1059542">
                <a:moveTo>
                  <a:pt x="0" y="0"/>
                </a:moveTo>
                <a:lnTo>
                  <a:pt x="316478" y="0"/>
                </a:lnTo>
                <a:lnTo>
                  <a:pt x="316478" y="1059542"/>
                </a:lnTo>
                <a:lnTo>
                  <a:pt x="0" y="10595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64666" y="5746271"/>
            <a:ext cx="57102" cy="57102"/>
            <a:chOff x="0" y="0"/>
            <a:chExt cx="57099" cy="570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50" cy="57023"/>
            </a:xfrm>
            <a:custGeom>
              <a:avLst/>
              <a:gdLst/>
              <a:ahLst/>
              <a:cxnLst/>
              <a:rect l="l" t="t" r="r" b="b"/>
              <a:pathLst>
                <a:path w="57150" h="57023">
                  <a:moveTo>
                    <a:pt x="57150" y="28575"/>
                  </a:moveTo>
                  <a:lnTo>
                    <a:pt x="56388" y="35941"/>
                  </a:lnTo>
                  <a:lnTo>
                    <a:pt x="51435" y="45974"/>
                  </a:lnTo>
                  <a:lnTo>
                    <a:pt x="43053" y="53340"/>
                  </a:lnTo>
                  <a:lnTo>
                    <a:pt x="32385" y="57023"/>
                  </a:lnTo>
                  <a:lnTo>
                    <a:pt x="21209" y="56261"/>
                  </a:lnTo>
                  <a:lnTo>
                    <a:pt x="11176" y="51308"/>
                  </a:lnTo>
                  <a:lnTo>
                    <a:pt x="3810" y="42926"/>
                  </a:lnTo>
                  <a:lnTo>
                    <a:pt x="0" y="32385"/>
                  </a:lnTo>
                  <a:lnTo>
                    <a:pt x="762" y="21082"/>
                  </a:lnTo>
                  <a:lnTo>
                    <a:pt x="5715" y="11049"/>
                  </a:lnTo>
                  <a:lnTo>
                    <a:pt x="14097" y="3683"/>
                  </a:lnTo>
                  <a:lnTo>
                    <a:pt x="24765" y="0"/>
                  </a:lnTo>
                  <a:lnTo>
                    <a:pt x="35941" y="762"/>
                  </a:lnTo>
                  <a:lnTo>
                    <a:pt x="45974" y="5715"/>
                  </a:lnTo>
                  <a:lnTo>
                    <a:pt x="53340" y="14097"/>
                  </a:lnTo>
                  <a:lnTo>
                    <a:pt x="57023" y="24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064666" y="5965155"/>
            <a:ext cx="57102" cy="57102"/>
            <a:chOff x="0" y="0"/>
            <a:chExt cx="57099" cy="5709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150" cy="57023"/>
            </a:xfrm>
            <a:custGeom>
              <a:avLst/>
              <a:gdLst/>
              <a:ahLst/>
              <a:cxnLst/>
              <a:rect l="l" t="t" r="r" b="b"/>
              <a:pathLst>
                <a:path w="57150" h="57023">
                  <a:moveTo>
                    <a:pt x="57150" y="28575"/>
                  </a:moveTo>
                  <a:lnTo>
                    <a:pt x="56388" y="35941"/>
                  </a:lnTo>
                  <a:lnTo>
                    <a:pt x="51435" y="45974"/>
                  </a:lnTo>
                  <a:lnTo>
                    <a:pt x="43053" y="53340"/>
                  </a:lnTo>
                  <a:lnTo>
                    <a:pt x="32385" y="57023"/>
                  </a:lnTo>
                  <a:lnTo>
                    <a:pt x="21209" y="56261"/>
                  </a:lnTo>
                  <a:lnTo>
                    <a:pt x="11176" y="51308"/>
                  </a:lnTo>
                  <a:lnTo>
                    <a:pt x="3810" y="42926"/>
                  </a:lnTo>
                  <a:lnTo>
                    <a:pt x="0" y="32385"/>
                  </a:lnTo>
                  <a:lnTo>
                    <a:pt x="762" y="21082"/>
                  </a:lnTo>
                  <a:lnTo>
                    <a:pt x="5715" y="11049"/>
                  </a:lnTo>
                  <a:lnTo>
                    <a:pt x="14097" y="3683"/>
                  </a:lnTo>
                  <a:lnTo>
                    <a:pt x="24765" y="0"/>
                  </a:lnTo>
                  <a:lnTo>
                    <a:pt x="35941" y="762"/>
                  </a:lnTo>
                  <a:lnTo>
                    <a:pt x="45974" y="5715"/>
                  </a:lnTo>
                  <a:lnTo>
                    <a:pt x="53340" y="14097"/>
                  </a:lnTo>
                  <a:lnTo>
                    <a:pt x="57023" y="24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087069" y="7792079"/>
            <a:ext cx="51997" cy="51997"/>
            <a:chOff x="0" y="0"/>
            <a:chExt cx="51994" cy="5199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943" cy="51943"/>
            </a:xfrm>
            <a:custGeom>
              <a:avLst/>
              <a:gdLst/>
              <a:ahLst/>
              <a:cxnLst/>
              <a:rect l="l" t="t" r="r" b="b"/>
              <a:pathLst>
                <a:path w="51943" h="51943">
                  <a:moveTo>
                    <a:pt x="51943" y="26035"/>
                  </a:moveTo>
                  <a:lnTo>
                    <a:pt x="51308" y="32766"/>
                  </a:lnTo>
                  <a:lnTo>
                    <a:pt x="46736" y="41910"/>
                  </a:lnTo>
                  <a:lnTo>
                    <a:pt x="38989" y="48641"/>
                  </a:lnTo>
                  <a:lnTo>
                    <a:pt x="29337" y="51943"/>
                  </a:lnTo>
                  <a:lnTo>
                    <a:pt x="19177" y="51308"/>
                  </a:lnTo>
                  <a:lnTo>
                    <a:pt x="10033" y="46736"/>
                  </a:lnTo>
                  <a:lnTo>
                    <a:pt x="3302" y="38989"/>
                  </a:lnTo>
                  <a:lnTo>
                    <a:pt x="0" y="29464"/>
                  </a:lnTo>
                  <a:lnTo>
                    <a:pt x="635" y="19304"/>
                  </a:lnTo>
                  <a:lnTo>
                    <a:pt x="5207" y="10033"/>
                  </a:lnTo>
                  <a:lnTo>
                    <a:pt x="12827" y="3302"/>
                  </a:lnTo>
                  <a:lnTo>
                    <a:pt x="22606" y="0"/>
                  </a:lnTo>
                  <a:lnTo>
                    <a:pt x="32766" y="635"/>
                  </a:lnTo>
                  <a:lnTo>
                    <a:pt x="41910" y="5207"/>
                  </a:lnTo>
                  <a:lnTo>
                    <a:pt x="48641" y="12954"/>
                  </a:lnTo>
                  <a:lnTo>
                    <a:pt x="51943" y="22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095566" y="6651641"/>
            <a:ext cx="57102" cy="57102"/>
            <a:chOff x="0" y="0"/>
            <a:chExt cx="57099" cy="5709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7150" cy="57023"/>
            </a:xfrm>
            <a:custGeom>
              <a:avLst/>
              <a:gdLst/>
              <a:ahLst/>
              <a:cxnLst/>
              <a:rect l="l" t="t" r="r" b="b"/>
              <a:pathLst>
                <a:path w="57150" h="57023">
                  <a:moveTo>
                    <a:pt x="57150" y="28575"/>
                  </a:moveTo>
                  <a:lnTo>
                    <a:pt x="56388" y="35941"/>
                  </a:lnTo>
                  <a:lnTo>
                    <a:pt x="51435" y="45974"/>
                  </a:lnTo>
                  <a:lnTo>
                    <a:pt x="43053" y="53340"/>
                  </a:lnTo>
                  <a:lnTo>
                    <a:pt x="32385" y="57023"/>
                  </a:lnTo>
                  <a:lnTo>
                    <a:pt x="21209" y="56261"/>
                  </a:lnTo>
                  <a:lnTo>
                    <a:pt x="11176" y="51308"/>
                  </a:lnTo>
                  <a:lnTo>
                    <a:pt x="3810" y="42926"/>
                  </a:lnTo>
                  <a:lnTo>
                    <a:pt x="0" y="32385"/>
                  </a:lnTo>
                  <a:lnTo>
                    <a:pt x="762" y="21082"/>
                  </a:lnTo>
                  <a:lnTo>
                    <a:pt x="5715" y="11049"/>
                  </a:lnTo>
                  <a:lnTo>
                    <a:pt x="14097" y="3683"/>
                  </a:lnTo>
                  <a:lnTo>
                    <a:pt x="24765" y="0"/>
                  </a:lnTo>
                  <a:lnTo>
                    <a:pt x="35941" y="762"/>
                  </a:lnTo>
                  <a:lnTo>
                    <a:pt x="45974" y="5715"/>
                  </a:lnTo>
                  <a:lnTo>
                    <a:pt x="53340" y="14097"/>
                  </a:lnTo>
                  <a:lnTo>
                    <a:pt x="57023" y="24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9835" y="927100"/>
            <a:ext cx="5633415" cy="2667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2197" b="1" dirty="0">
                <a:solidFill>
                  <a:srgbClr val="E77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CORSO</a:t>
            </a:r>
          </a:p>
          <a:p>
            <a:pPr algn="l"/>
            <a:r>
              <a:rPr lang="en-US" sz="5195" dirty="0">
                <a:solidFill>
                  <a:srgbClr val="E77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/>
              </a:rPr>
              <a:t>ADDETTO AL</a:t>
            </a:r>
          </a:p>
          <a:p>
            <a:pPr algn="l"/>
            <a:r>
              <a:rPr lang="en-US" sz="5195" dirty="0">
                <a:solidFill>
                  <a:srgbClr val="E77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/>
              </a:rPr>
              <a:t>RICEVIMENTO</a:t>
            </a:r>
          </a:p>
          <a:p>
            <a:pPr algn="l"/>
            <a:r>
              <a:rPr lang="en-US" sz="5195" dirty="0">
                <a:solidFill>
                  <a:srgbClr val="E77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/>
              </a:rPr>
              <a:t>(RECEPTIONIST)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5035" y="8225152"/>
            <a:ext cx="1489329" cy="38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000000"/>
                </a:solidFill>
                <a:latin typeface="League Spartan"/>
              </a:rPr>
              <a:t>CONTATTI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78682" y="8616744"/>
            <a:ext cx="5709368" cy="100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n-US" sz="1427" dirty="0">
                <a:solidFill>
                  <a:srgbClr val="000000"/>
                </a:solidFill>
                <a:latin typeface="Open Sans"/>
              </a:rPr>
              <a:t>Talent Solutions SRL</a:t>
            </a:r>
          </a:p>
          <a:p>
            <a:pPr algn="just">
              <a:lnSpc>
                <a:spcPts val="1988"/>
              </a:lnSpc>
            </a:pPr>
            <a:r>
              <a:rPr lang="en-US" sz="1427" dirty="0">
                <a:solidFill>
                  <a:srgbClr val="000000"/>
                </a:solidFill>
                <a:latin typeface="Open Sans"/>
              </a:rPr>
              <a:t>FORMAZIONE in </a:t>
            </a:r>
            <a:r>
              <a:rPr lang="en-US" sz="1427" dirty="0" err="1">
                <a:solidFill>
                  <a:srgbClr val="000000"/>
                </a:solidFill>
                <a:latin typeface="Open Sans"/>
              </a:rPr>
              <a:t>presenza</a:t>
            </a:r>
            <a:r>
              <a:rPr lang="en-US" sz="142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427" dirty="0" err="1">
                <a:solidFill>
                  <a:srgbClr val="000000"/>
                </a:solidFill>
                <a:latin typeface="Open Sans"/>
              </a:rPr>
              <a:t>presso</a:t>
            </a:r>
            <a:r>
              <a:rPr lang="en-US" sz="1427" dirty="0">
                <a:solidFill>
                  <a:srgbClr val="000000"/>
                </a:solidFill>
                <a:latin typeface="Open Sans"/>
              </a:rPr>
              <a:t>: Manpower Via Malta,6 -    Brescia stefania.tisi@manpower.it </a:t>
            </a:r>
          </a:p>
          <a:p>
            <a:pPr algn="l">
              <a:lnSpc>
                <a:spcPts val="1988"/>
              </a:lnSpc>
            </a:pPr>
            <a:r>
              <a:rPr lang="en-US" sz="1427" dirty="0">
                <a:solidFill>
                  <a:srgbClr val="000000"/>
                </a:solidFill>
                <a:latin typeface="Open Sans"/>
              </a:rPr>
              <a:t>Tel. 3450836671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0401" y="7313971"/>
            <a:ext cx="4125753" cy="807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70"/>
              </a:lnSpc>
            </a:pPr>
            <a:r>
              <a:rPr lang="en-US" sz="1155" dirty="0">
                <a:solidFill>
                  <a:srgbClr val="000000"/>
                </a:solidFill>
                <a:latin typeface="Open Sans Bold"/>
              </a:rPr>
              <a:t>AL TERMINE DEL PERCORSO, SUPERATA LA PROVA FINALE, VERRÀ RILASCIATO:</a:t>
            </a:r>
          </a:p>
          <a:p>
            <a:pPr algn="l">
              <a:lnSpc>
                <a:spcPts val="1570"/>
              </a:lnSpc>
            </a:pPr>
            <a:r>
              <a:rPr lang="en-US" sz="1155" dirty="0">
                <a:solidFill>
                  <a:srgbClr val="000000"/>
                </a:solidFill>
                <a:latin typeface="Open Sans"/>
              </a:rPr>
              <a:t>      </a:t>
            </a:r>
            <a:r>
              <a:rPr lang="en-US" sz="1155" dirty="0" err="1">
                <a:solidFill>
                  <a:srgbClr val="000000"/>
                </a:solidFill>
                <a:latin typeface="Open Sans"/>
              </a:rPr>
              <a:t>Attestato</a:t>
            </a:r>
            <a:r>
              <a:rPr lang="en-US" sz="115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it-IT" sz="1155" dirty="0">
                <a:solidFill>
                  <a:srgbClr val="000000"/>
                </a:solidFill>
                <a:latin typeface="Open Sans"/>
              </a:rPr>
              <a:t>di partecipazione e riconoscimento di abilità e conoscenze della competenza </a:t>
            </a:r>
            <a:endParaRPr lang="en-US" sz="1155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632497F0-7D60-CCD2-5E84-877FF32D2F30}"/>
              </a:ext>
            </a:extLst>
          </p:cNvPr>
          <p:cNvGrpSpPr>
            <a:grpSpLocks noChangeAspect="1"/>
          </p:cNvGrpSpPr>
          <p:nvPr/>
        </p:nvGrpSpPr>
        <p:grpSpPr>
          <a:xfrm>
            <a:off x="1111250" y="6965998"/>
            <a:ext cx="57102" cy="57102"/>
            <a:chOff x="0" y="0"/>
            <a:chExt cx="57099" cy="57099"/>
          </a:xfrm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FE0D7546-1965-2583-717F-9A551AC84A3C}"/>
                </a:ext>
              </a:extLst>
            </p:cNvPr>
            <p:cNvSpPr/>
            <p:nvPr/>
          </p:nvSpPr>
          <p:spPr>
            <a:xfrm>
              <a:off x="0" y="0"/>
              <a:ext cx="57150" cy="57023"/>
            </a:xfrm>
            <a:custGeom>
              <a:avLst/>
              <a:gdLst/>
              <a:ahLst/>
              <a:cxnLst/>
              <a:rect l="l" t="t" r="r" b="b"/>
              <a:pathLst>
                <a:path w="57150" h="57023">
                  <a:moveTo>
                    <a:pt x="57150" y="28575"/>
                  </a:moveTo>
                  <a:lnTo>
                    <a:pt x="56388" y="35941"/>
                  </a:lnTo>
                  <a:lnTo>
                    <a:pt x="51435" y="45974"/>
                  </a:lnTo>
                  <a:lnTo>
                    <a:pt x="43053" y="53340"/>
                  </a:lnTo>
                  <a:lnTo>
                    <a:pt x="32385" y="57023"/>
                  </a:lnTo>
                  <a:lnTo>
                    <a:pt x="21209" y="56261"/>
                  </a:lnTo>
                  <a:lnTo>
                    <a:pt x="11176" y="51308"/>
                  </a:lnTo>
                  <a:lnTo>
                    <a:pt x="3810" y="42926"/>
                  </a:lnTo>
                  <a:lnTo>
                    <a:pt x="0" y="32385"/>
                  </a:lnTo>
                  <a:lnTo>
                    <a:pt x="762" y="21082"/>
                  </a:lnTo>
                  <a:lnTo>
                    <a:pt x="5715" y="11049"/>
                  </a:lnTo>
                  <a:lnTo>
                    <a:pt x="14097" y="3683"/>
                  </a:lnTo>
                  <a:lnTo>
                    <a:pt x="24765" y="0"/>
                  </a:lnTo>
                  <a:lnTo>
                    <a:pt x="35941" y="762"/>
                  </a:lnTo>
                  <a:lnTo>
                    <a:pt x="45974" y="5715"/>
                  </a:lnTo>
                  <a:lnTo>
                    <a:pt x="53340" y="14097"/>
                  </a:lnTo>
                  <a:lnTo>
                    <a:pt x="57023" y="24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" name="TextBox 29">
            <a:extLst>
              <a:ext uri="{FF2B5EF4-FFF2-40B4-BE49-F238E27FC236}">
                <a16:creationId xmlns:a16="http://schemas.microsoft.com/office/drawing/2014/main" id="{0C9EC198-7DD6-1C82-41A3-64EAB27B9831}"/>
              </a:ext>
            </a:extLst>
          </p:cNvPr>
          <p:cNvSpPr txBox="1"/>
          <p:nvPr/>
        </p:nvSpPr>
        <p:spPr>
          <a:xfrm>
            <a:off x="969502" y="5492706"/>
            <a:ext cx="4713748" cy="160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23"/>
              </a:lnSpc>
            </a:pPr>
            <a:r>
              <a:rPr lang="en-US" sz="1271" dirty="0">
                <a:solidFill>
                  <a:srgbClr val="000000"/>
                </a:solidFill>
                <a:latin typeface="Open Sans Bold"/>
              </a:rPr>
              <a:t>A CHI E’ RIVOLTO IL CORSO?</a:t>
            </a:r>
          </a:p>
          <a:p>
            <a:pPr algn="l">
              <a:lnSpc>
                <a:spcPts val="1723"/>
              </a:lnSpc>
            </a:pPr>
            <a:r>
              <a:rPr lang="en-US" sz="1271" dirty="0">
                <a:solidFill>
                  <a:srgbClr val="000000"/>
                </a:solidFill>
                <a:latin typeface="Open Sans"/>
              </a:rPr>
              <a:t>       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Disoccupati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l">
              <a:lnSpc>
                <a:spcPts val="1723"/>
              </a:lnSpc>
            </a:pPr>
            <a:r>
              <a:rPr lang="en-US" sz="1271" dirty="0">
                <a:solidFill>
                  <a:srgbClr val="000000"/>
                </a:solidFill>
                <a:latin typeface="Open Sans"/>
              </a:rPr>
              <a:t>       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Residenti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domiciliati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in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Regione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Lombardia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l">
              <a:lnSpc>
                <a:spcPts val="1230"/>
              </a:lnSpc>
            </a:pPr>
            <a:endParaRPr lang="en-US" sz="1271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3179"/>
              </a:lnSpc>
            </a:pPr>
            <a:r>
              <a:rPr lang="en-US" sz="1271" dirty="0">
                <a:solidFill>
                  <a:srgbClr val="000000"/>
                </a:solidFill>
                <a:latin typeface="Open Sans Bold"/>
              </a:rPr>
              <a:t>DURATA E ORARI</a:t>
            </a:r>
          </a:p>
          <a:p>
            <a:pPr>
              <a:lnSpc>
                <a:spcPts val="635"/>
              </a:lnSpc>
            </a:pPr>
            <a:r>
              <a:rPr lang="en-US" sz="1271" dirty="0">
                <a:solidFill>
                  <a:srgbClr val="000000"/>
                </a:solidFill>
                <a:latin typeface="Open Sans"/>
              </a:rPr>
              <a:t>       Dal </a:t>
            </a:r>
            <a:r>
              <a:rPr lang="en-US" sz="1271" dirty="0">
                <a:latin typeface="Open Sans"/>
              </a:rPr>
              <a:t>27 </a:t>
            </a:r>
            <a:r>
              <a:rPr lang="en-US" sz="1271" dirty="0" err="1">
                <a:latin typeface="Open Sans"/>
              </a:rPr>
              <a:t>maggio</a:t>
            </a:r>
            <a:r>
              <a:rPr lang="en-US" sz="1271" dirty="0">
                <a:latin typeface="Open Sans"/>
              </a:rPr>
              <a:t> al 12 </a:t>
            </a:r>
            <a:r>
              <a:rPr lang="en-US" sz="1271" dirty="0" err="1">
                <a:latin typeface="Open Sans"/>
              </a:rPr>
              <a:t>giugno</a:t>
            </a:r>
            <a:r>
              <a:rPr lang="en-US" sz="1271" dirty="0">
                <a:latin typeface="Open Sans"/>
              </a:rPr>
              <a:t> 2026</a:t>
            </a:r>
          </a:p>
          <a:p>
            <a:pPr>
              <a:lnSpc>
                <a:spcPts val="2811"/>
              </a:lnSpc>
            </a:pPr>
            <a:r>
              <a:rPr lang="en-US" sz="1271" dirty="0">
                <a:solidFill>
                  <a:srgbClr val="000000"/>
                </a:solidFill>
                <a:latin typeface="Open Sans"/>
              </a:rPr>
              <a:t>       Tot 80 ore </a:t>
            </a:r>
            <a:r>
              <a:rPr lang="en-US" sz="1271" dirty="0">
                <a:latin typeface="Open Sans"/>
              </a:rPr>
              <a:t> 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- da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lunedì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venerdì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dalle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9:00 alle 18:00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799FD47-A402-93FD-3478-BB6FE34B2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" y="93345"/>
            <a:ext cx="7556500" cy="528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" y="-3"/>
            <a:ext cx="7555998" cy="10687314"/>
            <a:chOff x="63500" y="63500"/>
            <a:chExt cx="7555992" cy="10687304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7555992" cy="10687304"/>
            </a:xfrm>
            <a:custGeom>
              <a:avLst/>
              <a:gdLst/>
              <a:ahLst/>
              <a:cxnLst/>
              <a:rect l="l" t="t" r="r" b="b"/>
              <a:pathLst>
                <a:path w="7555992" h="10687304">
                  <a:moveTo>
                    <a:pt x="0" y="0"/>
                  </a:moveTo>
                  <a:lnTo>
                    <a:pt x="0" y="10687304"/>
                  </a:lnTo>
                  <a:lnTo>
                    <a:pt x="7555992" y="10687304"/>
                  </a:lnTo>
                  <a:lnTo>
                    <a:pt x="755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555992" cy="10687304"/>
            </a:xfrm>
            <a:custGeom>
              <a:avLst/>
              <a:gdLst/>
              <a:ahLst/>
              <a:cxnLst/>
              <a:rect l="l" t="t" r="r" b="b"/>
              <a:pathLst>
                <a:path w="7555992" h="10687304">
                  <a:moveTo>
                    <a:pt x="0" y="0"/>
                  </a:moveTo>
                  <a:lnTo>
                    <a:pt x="0" y="10687304"/>
                  </a:lnTo>
                  <a:lnTo>
                    <a:pt x="7555992" y="10687304"/>
                  </a:lnTo>
                  <a:lnTo>
                    <a:pt x="7555992" y="0"/>
                  </a:lnTo>
                  <a:close/>
                </a:path>
              </a:pathLst>
            </a:custGeom>
            <a:solidFill>
              <a:srgbClr val="EDE7E7"/>
            </a:solidFill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3751" y="0"/>
            <a:ext cx="2385832" cy="429911"/>
            <a:chOff x="0" y="0"/>
            <a:chExt cx="2385835" cy="4299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85822" cy="429895"/>
            </a:xfrm>
            <a:custGeom>
              <a:avLst/>
              <a:gdLst/>
              <a:ahLst/>
              <a:cxnLst/>
              <a:rect l="l" t="t" r="r" b="b"/>
              <a:pathLst>
                <a:path w="2385822" h="429895">
                  <a:moveTo>
                    <a:pt x="0" y="0"/>
                  </a:moveTo>
                  <a:lnTo>
                    <a:pt x="0" y="429895"/>
                  </a:lnTo>
                  <a:lnTo>
                    <a:pt x="2385822" y="429895"/>
                  </a:lnTo>
                  <a:lnTo>
                    <a:pt x="2385822" y="0"/>
                  </a:lnTo>
                  <a:close/>
                </a:path>
              </a:pathLst>
            </a:custGeom>
            <a:solidFill>
              <a:srgbClr val="6E8F82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583809" y="0"/>
            <a:ext cx="2385832" cy="429911"/>
            <a:chOff x="0" y="0"/>
            <a:chExt cx="2385835" cy="4299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85822" cy="429895"/>
            </a:xfrm>
            <a:custGeom>
              <a:avLst/>
              <a:gdLst/>
              <a:ahLst/>
              <a:cxnLst/>
              <a:rect l="l" t="t" r="r" b="b"/>
              <a:pathLst>
                <a:path w="2385822" h="429895">
                  <a:moveTo>
                    <a:pt x="0" y="0"/>
                  </a:moveTo>
                  <a:lnTo>
                    <a:pt x="0" y="429895"/>
                  </a:lnTo>
                  <a:lnTo>
                    <a:pt x="2385822" y="429895"/>
                  </a:lnTo>
                  <a:lnTo>
                    <a:pt x="2385822" y="0"/>
                  </a:lnTo>
                  <a:close/>
                </a:path>
              </a:pathLst>
            </a:custGeom>
            <a:solidFill>
              <a:srgbClr val="AB404B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-594579" y="1482814"/>
            <a:ext cx="8794194" cy="1063323"/>
            <a:chOff x="0" y="0"/>
            <a:chExt cx="8794191" cy="1063320"/>
          </a:xfrm>
        </p:grpSpPr>
        <p:sp>
          <p:nvSpPr>
            <p:cNvPr id="16" name="Freeform 16"/>
            <p:cNvSpPr/>
            <p:nvPr/>
          </p:nvSpPr>
          <p:spPr>
            <a:xfrm>
              <a:off x="594614" y="0"/>
              <a:ext cx="7555992" cy="1063371"/>
            </a:xfrm>
            <a:custGeom>
              <a:avLst/>
              <a:gdLst/>
              <a:ahLst/>
              <a:cxnLst/>
              <a:rect l="l" t="t" r="r" b="b"/>
              <a:pathLst>
                <a:path w="7555992" h="1063371">
                  <a:moveTo>
                    <a:pt x="0" y="0"/>
                  </a:moveTo>
                  <a:lnTo>
                    <a:pt x="0" y="1063371"/>
                  </a:lnTo>
                  <a:lnTo>
                    <a:pt x="7555992" y="1063371"/>
                  </a:lnTo>
                  <a:lnTo>
                    <a:pt x="7555992" y="0"/>
                  </a:lnTo>
                  <a:close/>
                </a:path>
              </a:pathLst>
            </a:custGeom>
            <a:solidFill>
              <a:srgbClr val="466EA5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2921470"/>
            <a:ext cx="7553449" cy="19031"/>
          </a:xfrm>
          <a:custGeom>
            <a:avLst/>
            <a:gdLst/>
            <a:ahLst/>
            <a:cxnLst/>
            <a:rect l="l" t="t" r="r" b="b"/>
            <a:pathLst>
              <a:path w="7553449" h="19031">
                <a:moveTo>
                  <a:pt x="0" y="0"/>
                </a:moveTo>
                <a:lnTo>
                  <a:pt x="7553449" y="0"/>
                </a:lnTo>
                <a:lnTo>
                  <a:pt x="7553449" y="19031"/>
                </a:lnTo>
                <a:lnTo>
                  <a:pt x="0" y="19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Freeform 18"/>
          <p:cNvSpPr/>
          <p:nvPr/>
        </p:nvSpPr>
        <p:spPr>
          <a:xfrm>
            <a:off x="-793750" y="8288089"/>
            <a:ext cx="8921191" cy="1796786"/>
          </a:xfrm>
          <a:custGeom>
            <a:avLst/>
            <a:gdLst/>
            <a:ahLst/>
            <a:cxnLst/>
            <a:rect l="l" t="t" r="r" b="b"/>
            <a:pathLst>
              <a:path w="8921191" h="1796786">
                <a:moveTo>
                  <a:pt x="0" y="0"/>
                </a:moveTo>
                <a:lnTo>
                  <a:pt x="8921192" y="0"/>
                </a:lnTo>
                <a:lnTo>
                  <a:pt x="8921192" y="1796787"/>
                </a:lnTo>
                <a:lnTo>
                  <a:pt x="0" y="17967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5104848" y="0"/>
            <a:ext cx="2385832" cy="429911"/>
            <a:chOff x="0" y="0"/>
            <a:chExt cx="2385835" cy="4299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85822" cy="429895"/>
            </a:xfrm>
            <a:custGeom>
              <a:avLst/>
              <a:gdLst/>
              <a:ahLst/>
              <a:cxnLst/>
              <a:rect l="l" t="t" r="r" b="b"/>
              <a:pathLst>
                <a:path w="2385822" h="429895">
                  <a:moveTo>
                    <a:pt x="0" y="0"/>
                  </a:moveTo>
                  <a:lnTo>
                    <a:pt x="0" y="429895"/>
                  </a:lnTo>
                  <a:lnTo>
                    <a:pt x="2385822" y="429895"/>
                  </a:lnTo>
                  <a:lnTo>
                    <a:pt x="2385822" y="0"/>
                  </a:lnTo>
                  <a:close/>
                </a:path>
              </a:pathLst>
            </a:custGeom>
            <a:solidFill>
              <a:srgbClr val="E77C22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590990" y="9927393"/>
            <a:ext cx="2369668" cy="723271"/>
          </a:xfrm>
          <a:custGeom>
            <a:avLst/>
            <a:gdLst/>
            <a:ahLst/>
            <a:cxnLst/>
            <a:rect l="l" t="t" r="r" b="b"/>
            <a:pathLst>
              <a:path w="2369668" h="723271">
                <a:moveTo>
                  <a:pt x="0" y="0"/>
                </a:moveTo>
                <a:lnTo>
                  <a:pt x="2369668" y="0"/>
                </a:lnTo>
                <a:lnTo>
                  <a:pt x="2369668" y="723272"/>
                </a:lnTo>
                <a:lnTo>
                  <a:pt x="0" y="7232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2" name="Freeform 22"/>
          <p:cNvSpPr/>
          <p:nvPr/>
        </p:nvSpPr>
        <p:spPr>
          <a:xfrm>
            <a:off x="158214" y="4011778"/>
            <a:ext cx="4001036" cy="3964268"/>
          </a:xfrm>
          <a:custGeom>
            <a:avLst/>
            <a:gdLst/>
            <a:ahLst/>
            <a:cxnLst/>
            <a:rect l="l" t="t" r="r" b="b"/>
            <a:pathLst>
              <a:path w="4158815" h="4073166">
                <a:moveTo>
                  <a:pt x="0" y="0"/>
                </a:moveTo>
                <a:lnTo>
                  <a:pt x="4158815" y="0"/>
                </a:lnTo>
                <a:lnTo>
                  <a:pt x="4158815" y="4073166"/>
                </a:lnTo>
                <a:lnTo>
                  <a:pt x="0" y="407316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4333799" y="4828975"/>
            <a:ext cx="65380" cy="65380"/>
            <a:chOff x="0" y="0"/>
            <a:chExt cx="65380" cy="653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4333799" y="5314617"/>
            <a:ext cx="65380" cy="65380"/>
            <a:chOff x="0" y="0"/>
            <a:chExt cx="65380" cy="653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4333799" y="6043089"/>
            <a:ext cx="65380" cy="65380"/>
            <a:chOff x="0" y="0"/>
            <a:chExt cx="65380" cy="6538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4333799" y="6528730"/>
            <a:ext cx="65380" cy="65380"/>
            <a:chOff x="0" y="0"/>
            <a:chExt cx="65380" cy="653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4333799" y="7014381"/>
            <a:ext cx="65380" cy="65380"/>
            <a:chOff x="0" y="0"/>
            <a:chExt cx="65380" cy="653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02130" y="8967387"/>
            <a:ext cx="6342638" cy="960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8" dirty="0">
                <a:solidFill>
                  <a:srgbClr val="FFFFFF"/>
                </a:solidFill>
                <a:latin typeface="Open Sans Bold"/>
              </a:rPr>
              <a:t>Talent Solutions SRL</a:t>
            </a:r>
          </a:p>
          <a:p>
            <a:pPr algn="just">
              <a:lnSpc>
                <a:spcPts val="1947"/>
              </a:lnSpc>
            </a:pPr>
            <a:r>
              <a:rPr lang="en-US" sz="1398" dirty="0">
                <a:solidFill>
                  <a:srgbClr val="FFFFFF"/>
                </a:solidFill>
                <a:latin typeface="Open Sans Bold"/>
              </a:rPr>
              <a:t>FORMAZIONE in </a:t>
            </a:r>
            <a:r>
              <a:rPr lang="en-US" sz="1398" dirty="0" err="1">
                <a:solidFill>
                  <a:srgbClr val="FFFFFF"/>
                </a:solidFill>
                <a:latin typeface="Open Sans Bold"/>
              </a:rPr>
              <a:t>presenza</a:t>
            </a:r>
            <a:r>
              <a:rPr lang="en-US" sz="1398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1398" dirty="0" err="1">
                <a:solidFill>
                  <a:srgbClr val="FFFFFF"/>
                </a:solidFill>
                <a:latin typeface="Open Sans Bold"/>
              </a:rPr>
              <a:t>presso</a:t>
            </a:r>
            <a:r>
              <a:rPr lang="en-US" sz="1398" dirty="0">
                <a:solidFill>
                  <a:srgbClr val="FFFFFF"/>
                </a:solidFill>
                <a:latin typeface="Open Sans Bold"/>
              </a:rPr>
              <a:t> Manpower Via </a:t>
            </a:r>
            <a:r>
              <a:rPr lang="en-US" sz="1398">
                <a:solidFill>
                  <a:srgbClr val="FFFFFF"/>
                </a:solidFill>
                <a:latin typeface="Open Sans Bold"/>
              </a:rPr>
              <a:t>Malta 6/C-Brescia   </a:t>
            </a:r>
            <a:endParaRPr lang="en-US" sz="1398" dirty="0">
              <a:solidFill>
                <a:srgbClr val="FFFFFF"/>
              </a:solidFill>
              <a:latin typeface="Open Sans Bold"/>
            </a:endParaRPr>
          </a:p>
          <a:p>
            <a:pPr algn="just">
              <a:lnSpc>
                <a:spcPts val="1947"/>
              </a:lnSpc>
            </a:pPr>
            <a:r>
              <a:rPr lang="en-US" sz="1398" dirty="0">
                <a:solidFill>
                  <a:srgbClr val="FFFFFF"/>
                </a:solidFill>
                <a:latin typeface="Open Sans Bold"/>
              </a:rPr>
              <a:t>stefania.tisi@manpower.it </a:t>
            </a:r>
          </a:p>
          <a:p>
            <a:pPr algn="l">
              <a:lnSpc>
                <a:spcPts val="1947"/>
              </a:lnSpc>
            </a:pPr>
            <a:r>
              <a:rPr lang="en-US" sz="1398" dirty="0">
                <a:solidFill>
                  <a:srgbClr val="FFFFFF"/>
                </a:solidFill>
                <a:latin typeface="Open Sans Bold"/>
              </a:rPr>
              <a:t>Cell. 3450836671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4642" y="1411610"/>
            <a:ext cx="7373131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</a:pPr>
            <a:r>
              <a:rPr lang="en-US" sz="3196" dirty="0">
                <a:solidFill>
                  <a:srgbClr val="FFFFFF"/>
                </a:solidFill>
                <a:latin typeface="Open Sans Bold"/>
              </a:rPr>
              <a:t>CORSO ADDETTO AL RICEVIMENTO</a:t>
            </a:r>
          </a:p>
          <a:p>
            <a:pPr algn="ctr">
              <a:lnSpc>
                <a:spcPts val="4475"/>
              </a:lnSpc>
            </a:pPr>
            <a:r>
              <a:rPr lang="en-US" sz="3196" dirty="0">
                <a:solidFill>
                  <a:srgbClr val="FFFFFF"/>
                </a:solidFill>
                <a:latin typeface="Open Sans Bold"/>
              </a:rPr>
              <a:t>(RECEPTIONIST)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81225" y="3054010"/>
            <a:ext cx="6574774" cy="77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</a:pPr>
            <a:r>
              <a:rPr lang="en-US" sz="2197">
                <a:solidFill>
                  <a:srgbClr val="000000"/>
                </a:solidFill>
                <a:latin typeface="Open Sans Bold"/>
              </a:rPr>
              <a:t>Sei disoccupato e desideri inserirti in un nuovo ambito lavorativo?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9927" y="8394951"/>
            <a:ext cx="3949701" cy="287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94"/>
              </a:lnSpc>
            </a:pPr>
            <a:r>
              <a:rPr lang="en-US" sz="1710" dirty="0">
                <a:solidFill>
                  <a:srgbClr val="000000"/>
                </a:solidFill>
                <a:latin typeface="Open Sans Bold"/>
              </a:rPr>
              <a:t>Dal 27 </a:t>
            </a:r>
            <a:r>
              <a:rPr lang="en-US" sz="1710" dirty="0" err="1">
                <a:solidFill>
                  <a:srgbClr val="000000"/>
                </a:solidFill>
                <a:latin typeface="Open Sans Bold"/>
              </a:rPr>
              <a:t>maggio</a:t>
            </a:r>
            <a:r>
              <a:rPr lang="en-US" sz="171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10">
                <a:solidFill>
                  <a:srgbClr val="000000"/>
                </a:solidFill>
                <a:latin typeface="Open Sans Bold"/>
              </a:rPr>
              <a:t>al 12 </a:t>
            </a:r>
            <a:r>
              <a:rPr lang="en-US" sz="1710" dirty="0" err="1">
                <a:solidFill>
                  <a:srgbClr val="000000"/>
                </a:solidFill>
                <a:latin typeface="Open Sans Bold"/>
              </a:rPr>
              <a:t>giugno</a:t>
            </a:r>
            <a:r>
              <a:rPr lang="en-US" sz="1710" dirty="0">
                <a:solidFill>
                  <a:srgbClr val="000000"/>
                </a:solidFill>
                <a:latin typeface="Open Sans Bold"/>
              </a:rPr>
              <a:t> 2026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18149" y="8681830"/>
            <a:ext cx="2532637" cy="214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66"/>
              </a:lnSpc>
            </a:pPr>
            <a:r>
              <a:rPr lang="en-US" sz="1261" dirty="0">
                <a:solidFill>
                  <a:srgbClr val="000000"/>
                </a:solidFill>
                <a:latin typeface="Open Sans Bold"/>
              </a:rPr>
              <a:t>Tot. </a:t>
            </a:r>
            <a:r>
              <a:rPr lang="en-US" sz="1261">
                <a:solidFill>
                  <a:srgbClr val="000000"/>
                </a:solidFill>
                <a:latin typeface="Open Sans Bold"/>
              </a:rPr>
              <a:t>80 </a:t>
            </a:r>
            <a:r>
              <a:rPr lang="en-US" sz="1261" dirty="0">
                <a:solidFill>
                  <a:srgbClr val="000000"/>
                </a:solidFill>
                <a:latin typeface="Open Sans Bold"/>
              </a:rPr>
              <a:t>ore - </a:t>
            </a:r>
            <a:r>
              <a:rPr lang="en-US" sz="1261" dirty="0" err="1">
                <a:solidFill>
                  <a:srgbClr val="000000"/>
                </a:solidFill>
                <a:latin typeface="Open Sans Bold"/>
              </a:rPr>
              <a:t>dalle</a:t>
            </a:r>
            <a:r>
              <a:rPr lang="en-US" sz="1261" dirty="0">
                <a:solidFill>
                  <a:srgbClr val="000000"/>
                </a:solidFill>
                <a:latin typeface="Open Sans Bold"/>
              </a:rPr>
              <a:t> 9:00 alle 18:00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C45CA2-FC4D-DF61-8A36-24975B797B15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-3051" y="541800"/>
            <a:ext cx="7556500" cy="83192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5" name="TextBox 35"/>
          <p:cNvSpPr txBox="1"/>
          <p:nvPr/>
        </p:nvSpPr>
        <p:spPr>
          <a:xfrm>
            <a:off x="4311650" y="3962936"/>
            <a:ext cx="2934271" cy="4126964"/>
          </a:xfrm>
          <a:prstGeom prst="rect">
            <a:avLst/>
          </a:prstGeom>
          <a:solidFill>
            <a:srgbClr val="EDE7E7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12"/>
              </a:lnSpc>
            </a:pPr>
            <a:r>
              <a:rPr lang="en-US" sz="1381" dirty="0" err="1">
                <a:solidFill>
                  <a:srgbClr val="000000"/>
                </a:solidFill>
                <a:latin typeface="Open Sans"/>
              </a:rPr>
              <a:t>Partecipa</a:t>
            </a:r>
            <a:r>
              <a:rPr lang="en-US" sz="1381" dirty="0">
                <a:solidFill>
                  <a:srgbClr val="000000"/>
                </a:solidFill>
                <a:latin typeface="Open Sans"/>
              </a:rPr>
              <a:t> al nostro </a:t>
            </a:r>
            <a:r>
              <a:rPr lang="en-US" sz="1381" dirty="0" err="1">
                <a:solidFill>
                  <a:srgbClr val="000000"/>
                </a:solidFill>
                <a:latin typeface="Open Sans"/>
              </a:rPr>
              <a:t>corso</a:t>
            </a:r>
            <a:r>
              <a:rPr lang="en-US" sz="138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381" dirty="0" err="1">
                <a:solidFill>
                  <a:srgbClr val="000000"/>
                </a:solidFill>
                <a:latin typeface="Open Sans"/>
              </a:rPr>
              <a:t>gratuito</a:t>
            </a:r>
            <a:r>
              <a:rPr lang="en-US" sz="1381" dirty="0">
                <a:solidFill>
                  <a:srgbClr val="000000"/>
                </a:solidFill>
                <a:latin typeface="Open Sans"/>
              </a:rPr>
              <a:t> di ADDETTO AL RICEVIMENTO:</a:t>
            </a:r>
          </a:p>
          <a:p>
            <a:pPr algn="just">
              <a:lnSpc>
                <a:spcPts val="1912"/>
              </a:lnSpc>
            </a:pPr>
            <a:endParaRPr lang="en-US" sz="1381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r>
              <a:rPr lang="it-IT" sz="1381" dirty="0">
                <a:solidFill>
                  <a:srgbClr val="000000"/>
                </a:solidFill>
                <a:latin typeface="Open Sans Bold"/>
              </a:rPr>
              <a:t>Tecniche di comunicazione, relazionali e di gestione del tempo</a:t>
            </a: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endParaRPr lang="it-IT" sz="1381" dirty="0">
              <a:solidFill>
                <a:srgbClr val="000000"/>
              </a:solidFill>
              <a:latin typeface="Open Sans Bold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r>
              <a:rPr lang="it-IT" sz="1381" dirty="0">
                <a:solidFill>
                  <a:srgbClr val="000000"/>
                </a:solidFill>
                <a:latin typeface="Open Sans Bold"/>
              </a:rPr>
              <a:t>Gestione delle richieste del cliente e di public </a:t>
            </a:r>
            <a:r>
              <a:rPr lang="it-IT" sz="1381" dirty="0" err="1">
                <a:solidFill>
                  <a:srgbClr val="000000"/>
                </a:solidFill>
                <a:latin typeface="Open Sans Bold"/>
              </a:rPr>
              <a:t>speaking</a:t>
            </a:r>
            <a:endParaRPr lang="it-IT" sz="1381" dirty="0">
              <a:solidFill>
                <a:srgbClr val="000000"/>
              </a:solidFill>
              <a:latin typeface="Open Sans Bold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endParaRPr lang="it-IT" sz="1381" dirty="0">
              <a:solidFill>
                <a:srgbClr val="000000"/>
              </a:solidFill>
              <a:latin typeface="Open Sans Bold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r>
              <a:rPr lang="it-IT" sz="1381" dirty="0">
                <a:solidFill>
                  <a:srgbClr val="000000"/>
                </a:solidFill>
                <a:latin typeface="Open Sans Bold"/>
              </a:rPr>
              <a:t>Tecniche di vendita, di informazione e di promozione dei servizi</a:t>
            </a: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endParaRPr lang="it-IT" sz="1381" dirty="0">
              <a:solidFill>
                <a:srgbClr val="000000"/>
              </a:solidFill>
              <a:latin typeface="Open Sans Bold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r>
              <a:rPr lang="it-IT" sz="1381" dirty="0">
                <a:solidFill>
                  <a:srgbClr val="000000"/>
                </a:solidFill>
                <a:latin typeface="Open Sans Bold"/>
              </a:rPr>
              <a:t>Uso della lingua inglese per gestire l’accoglienza e la comunicazione con il cliente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E4CCCE-1B06-ABB4-19E6-62F0EAA928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555"/>
            <a:ext cx="7556500" cy="5289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210</Words>
  <Application>Microsoft Office PowerPoint</Application>
  <PresentationFormat>Personalizzato</PresentationFormat>
  <Paragraphs>35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Open Sans</vt:lpstr>
      <vt:lpstr>Calibri</vt:lpstr>
      <vt:lpstr>League Spartan</vt:lpstr>
      <vt:lpstr>Arial</vt:lpstr>
      <vt:lpstr>Open Sans Bold</vt:lpstr>
      <vt:lpstr>Office Theme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CONTABILITA'.pdf</dc:title>
  <dc:creator>Paletta, Federica</dc:creator>
  <cp:lastModifiedBy>Tisi, Stefania</cp:lastModifiedBy>
  <cp:revision>24</cp:revision>
  <cp:lastPrinted>2024-06-17T07:36:27Z</cp:lastPrinted>
  <dcterms:created xsi:type="dcterms:W3CDTF">2006-08-16T00:00:00Z</dcterms:created>
  <dcterms:modified xsi:type="dcterms:W3CDTF">2026-05-12T07:51:33Z</dcterms:modified>
  <dc:identifier>DAF12kkiIys</dc:identifier>
</cp:coreProperties>
</file>